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
  </p:notesMasterIdLst>
  <p:sldIdLst>
    <p:sldId id="256"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54" autoAdjust="0"/>
    <p:restoredTop sz="94649" autoAdjust="0"/>
  </p:normalViewPr>
  <p:slideViewPr>
    <p:cSldViewPr showGuides="1">
      <p:cViewPr>
        <p:scale>
          <a:sx n="100" d="100"/>
          <a:sy n="100" d="100"/>
        </p:scale>
        <p:origin x="-72"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EC06D23E-6542-454B-BA4A-CF3DE6833162}" type="datetimeFigureOut">
              <a:rPr lang="fr-FR"/>
              <a:pPr>
                <a:defRPr/>
              </a:pPr>
              <a:t>14/12/2016</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r-FR"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834E2D62-F53D-48CE-BA92-0A28056E2E65}" type="slidenum">
              <a:rPr lang="fr-FR"/>
              <a:pPr>
                <a:defRPr/>
              </a:pPr>
              <a:t>‹N°›</a:t>
            </a:fld>
            <a:endParaRPr lang="fr-FR"/>
          </a:p>
        </p:txBody>
      </p:sp>
    </p:spTree>
    <p:extLst>
      <p:ext uri="{BB962C8B-B14F-4D97-AF65-F5344CB8AC3E}">
        <p14:creationId xmlns:p14="http://schemas.microsoft.com/office/powerpoint/2010/main" val="13398388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B03DE12-E721-4726-923E-8F3AA766B1CF}" type="slidenum">
              <a:rPr lang="fr-FR" altLang="fr-FR" smtClean="0"/>
              <a:pPr eaLnBrk="1" hangingPunct="1"/>
              <a:t>1</a:t>
            </a:fld>
            <a:endParaRPr lang="fr-FR" alt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fr-FR"/>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fr-FR"/>
          </a:p>
        </p:txBody>
      </p:sp>
      <p:sp>
        <p:nvSpPr>
          <p:cNvPr id="7170" name="Rectangle 2"/>
          <p:cNvSpPr>
            <a:spLocks noGrp="1" noChangeArrowheads="1"/>
          </p:cNvSpPr>
          <p:nvPr>
            <p:ph type="ctrTitle"/>
          </p:nvPr>
        </p:nvSpPr>
        <p:spPr>
          <a:xfrm>
            <a:off x="914400" y="1524000"/>
            <a:ext cx="7623175" cy="1752600"/>
          </a:xfrm>
        </p:spPr>
        <p:txBody>
          <a:bodyPr/>
          <a:lstStyle>
            <a:lvl1pPr>
              <a:defRPr sz="5000"/>
            </a:lvl1pPr>
          </a:lstStyle>
          <a:p>
            <a:r>
              <a:rPr lang="fr-FR" altLang="en-US" smtClean="0"/>
              <a:t>Modifiez le style du titre</a:t>
            </a:r>
            <a:endParaRPr lang="en-US" altLang="en-US"/>
          </a:p>
        </p:txBody>
      </p:sp>
      <p:sp>
        <p:nvSpPr>
          <p:cNvPr id="7171"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fr-FR" altLang="en-US" smtClean="0"/>
              <a:t>Modifiez le style des sous-titres du masque</a:t>
            </a:r>
            <a:endParaRPr lang="en-US" altLang="en-US"/>
          </a:p>
        </p:txBody>
      </p:sp>
      <p:sp>
        <p:nvSpPr>
          <p:cNvPr id="6" name="Rectangle 4"/>
          <p:cNvSpPr>
            <a:spLocks noGrp="1" noChangeArrowheads="1"/>
          </p:cNvSpPr>
          <p:nvPr>
            <p:ph type="dt" sz="half" idx="10"/>
          </p:nvPr>
        </p:nvSpPr>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a:lvl1pPr>
          </a:lstStyle>
          <a:p>
            <a:pPr>
              <a:defRPr/>
            </a:pPr>
            <a:fld id="{FC5F57A8-01D5-4056-B74E-AF1F0B492B77}" type="slidenum">
              <a:rPr lang="en-US" altLang="en-US"/>
              <a:pPr>
                <a:defRPr/>
              </a:pPr>
              <a:t>‹N°›</a:t>
            </a:fld>
            <a:endParaRPr lang="en-US" altLang="en-US"/>
          </a:p>
        </p:txBody>
      </p:sp>
    </p:spTree>
    <p:extLst>
      <p:ext uri="{BB962C8B-B14F-4D97-AF65-F5344CB8AC3E}">
        <p14:creationId xmlns:p14="http://schemas.microsoft.com/office/powerpoint/2010/main" val="4156278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fr-FR"/>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71B57843-80E1-4521-9067-D24DEB524100}" type="slidenum">
              <a:rPr lang="en-US" altLang="en-US"/>
              <a:pPr>
                <a:defRPr/>
              </a:pPr>
              <a:t>‹N°›</a:t>
            </a:fld>
            <a:endParaRPr lang="en-US" altLang="en-US"/>
          </a:p>
        </p:txBody>
      </p:sp>
    </p:spTree>
    <p:extLst>
      <p:ext uri="{BB962C8B-B14F-4D97-AF65-F5344CB8AC3E}">
        <p14:creationId xmlns:p14="http://schemas.microsoft.com/office/powerpoint/2010/main" val="29591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fr-FR" smtClean="0"/>
              <a:t>Modifiez le style du titre</a:t>
            </a:r>
            <a:endParaRPr lang="fr-F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590AF9C-B615-4E91-9EB8-C30E47427B51}" type="slidenum">
              <a:rPr lang="en-US" altLang="en-US"/>
              <a:pPr>
                <a:defRPr/>
              </a:pPr>
              <a:t>‹N°›</a:t>
            </a:fld>
            <a:endParaRPr lang="en-US" altLang="en-US"/>
          </a:p>
        </p:txBody>
      </p:sp>
    </p:spTree>
    <p:extLst>
      <p:ext uri="{BB962C8B-B14F-4D97-AF65-F5344CB8AC3E}">
        <p14:creationId xmlns:p14="http://schemas.microsoft.com/office/powerpoint/2010/main" val="35320460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re et contenu sur text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fr-FR" smtClean="0"/>
              <a:t>Modifiez le style du titre</a:t>
            </a:r>
            <a:endParaRPr lang="fr-FR"/>
          </a:p>
        </p:txBody>
      </p:sp>
      <p:sp>
        <p:nvSpPr>
          <p:cNvPr id="3" name="Content Placeholder 2"/>
          <p:cNvSpPr>
            <a:spLocks noGrp="1"/>
          </p:cNvSpPr>
          <p:nvPr>
            <p:ph sz="half" idx="1"/>
          </p:nvPr>
        </p:nvSpPr>
        <p:spPr>
          <a:xfrm>
            <a:off x="457200" y="1600200"/>
            <a:ext cx="8229600" cy="21891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Text Placeholder 3"/>
          <p:cNvSpPr>
            <a:spLocks noGrp="1"/>
          </p:cNvSpPr>
          <p:nvPr>
            <p:ph type="body" sz="half" idx="2"/>
          </p:nvPr>
        </p:nvSpPr>
        <p:spPr>
          <a:xfrm>
            <a:off x="457200" y="3941763"/>
            <a:ext cx="8229600" cy="218916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2510DBE3-96B0-42DF-963F-F59695DB4498}" type="slidenum">
              <a:rPr lang="en-US" altLang="en-US"/>
              <a:pPr>
                <a:defRPr/>
              </a:pPr>
              <a:t>‹N°›</a:t>
            </a:fld>
            <a:endParaRPr lang="en-US" altLang="en-US"/>
          </a:p>
        </p:txBody>
      </p:sp>
    </p:spTree>
    <p:extLst>
      <p:ext uri="{BB962C8B-B14F-4D97-AF65-F5344CB8AC3E}">
        <p14:creationId xmlns:p14="http://schemas.microsoft.com/office/powerpoint/2010/main" val="4036847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fr-FR"/>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657B6E0D-BA40-4ECD-B712-DD1B24807952}" type="slidenum">
              <a:rPr lang="en-US" altLang="en-US"/>
              <a:pPr>
                <a:defRPr/>
              </a:pPr>
              <a:t>‹N°›</a:t>
            </a:fld>
            <a:endParaRPr lang="en-US" altLang="en-US"/>
          </a:p>
        </p:txBody>
      </p:sp>
    </p:spTree>
    <p:extLst>
      <p:ext uri="{BB962C8B-B14F-4D97-AF65-F5344CB8AC3E}">
        <p14:creationId xmlns:p14="http://schemas.microsoft.com/office/powerpoint/2010/main" val="64598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fr-FR" smtClean="0"/>
              <a:t>Modifiez le style du titre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A2327CEB-28D9-4885-AF2A-5C79B045D085}" type="slidenum">
              <a:rPr lang="en-US" altLang="en-US"/>
              <a:pPr>
                <a:defRPr/>
              </a:pPr>
              <a:t>‹N°›</a:t>
            </a:fld>
            <a:endParaRPr lang="en-US" altLang="en-US"/>
          </a:p>
        </p:txBody>
      </p:sp>
    </p:spTree>
    <p:extLst>
      <p:ext uri="{BB962C8B-B14F-4D97-AF65-F5344CB8AC3E}">
        <p14:creationId xmlns:p14="http://schemas.microsoft.com/office/powerpoint/2010/main" val="1677863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fr-F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3417793F-3AD7-4EE4-91AF-021F20D09EC9}" type="slidenum">
              <a:rPr lang="en-US" altLang="en-US"/>
              <a:pPr>
                <a:defRPr/>
              </a:pPr>
              <a:t>‹N°›</a:t>
            </a:fld>
            <a:endParaRPr lang="en-US" altLang="en-US"/>
          </a:p>
        </p:txBody>
      </p:sp>
    </p:spTree>
    <p:extLst>
      <p:ext uri="{BB962C8B-B14F-4D97-AF65-F5344CB8AC3E}">
        <p14:creationId xmlns:p14="http://schemas.microsoft.com/office/powerpoint/2010/main" val="2895807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A7D57EE7-F3E6-4B57-9E5B-38EA649A9CCF}" type="slidenum">
              <a:rPr lang="en-US" altLang="en-US"/>
              <a:pPr>
                <a:defRPr/>
              </a:pPr>
              <a:t>‹N°›</a:t>
            </a:fld>
            <a:endParaRPr lang="en-US" altLang="en-US"/>
          </a:p>
        </p:txBody>
      </p:sp>
    </p:spTree>
    <p:extLst>
      <p:ext uri="{BB962C8B-B14F-4D97-AF65-F5344CB8AC3E}">
        <p14:creationId xmlns:p14="http://schemas.microsoft.com/office/powerpoint/2010/main" val="102740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675290DE-D7EA-4741-83EA-CE8409A4FD5F}" type="slidenum">
              <a:rPr lang="en-US" altLang="en-US"/>
              <a:pPr>
                <a:defRPr/>
              </a:pPr>
              <a:t>‹N°›</a:t>
            </a:fld>
            <a:endParaRPr lang="en-US" altLang="en-US"/>
          </a:p>
        </p:txBody>
      </p:sp>
    </p:spTree>
    <p:extLst>
      <p:ext uri="{BB962C8B-B14F-4D97-AF65-F5344CB8AC3E}">
        <p14:creationId xmlns:p14="http://schemas.microsoft.com/office/powerpoint/2010/main" val="1476730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5D85408A-9A04-4EDB-9F7E-97B9097BECD6}" type="slidenum">
              <a:rPr lang="en-US" altLang="en-US"/>
              <a:pPr>
                <a:defRPr/>
              </a:pPr>
              <a:t>‹N°›</a:t>
            </a:fld>
            <a:endParaRPr lang="en-US" altLang="en-US"/>
          </a:p>
        </p:txBody>
      </p:sp>
    </p:spTree>
    <p:extLst>
      <p:ext uri="{BB962C8B-B14F-4D97-AF65-F5344CB8AC3E}">
        <p14:creationId xmlns:p14="http://schemas.microsoft.com/office/powerpoint/2010/main" val="2777481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DB64CD9F-14FF-44AC-BDDD-43A068B86BE2}" type="slidenum">
              <a:rPr lang="en-US" altLang="en-US"/>
              <a:pPr>
                <a:defRPr/>
              </a:pPr>
              <a:t>‹N°›</a:t>
            </a:fld>
            <a:endParaRPr lang="en-US" altLang="en-US"/>
          </a:p>
        </p:txBody>
      </p:sp>
    </p:spTree>
    <p:extLst>
      <p:ext uri="{BB962C8B-B14F-4D97-AF65-F5344CB8AC3E}">
        <p14:creationId xmlns:p14="http://schemas.microsoft.com/office/powerpoint/2010/main" val="3085887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37978137-DB6A-4F8F-93B2-BC2536BA4294}" type="slidenum">
              <a:rPr lang="en-US" altLang="en-US"/>
              <a:pPr>
                <a:defRPr/>
              </a:pPr>
              <a:t>‹N°›</a:t>
            </a:fld>
            <a:endParaRPr lang="en-US" altLang="en-US"/>
          </a:p>
        </p:txBody>
      </p:sp>
    </p:spTree>
    <p:extLst>
      <p:ext uri="{BB962C8B-B14F-4D97-AF65-F5344CB8AC3E}">
        <p14:creationId xmlns:p14="http://schemas.microsoft.com/office/powerpoint/2010/main" val="3451433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smtClean="0"/>
              <a:t>Modifiez le style du titre</a:t>
            </a:r>
            <a:endParaRPr lang="en-US" altLang="en-US" smtClean="0"/>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smtClean="0"/>
              <a:t>Modifiez les styles du texte du masque</a:t>
            </a:r>
          </a:p>
          <a:p>
            <a:pPr lvl="1"/>
            <a:r>
              <a:rPr lang="fr-FR" altLang="en-US" smtClean="0"/>
              <a:t>Deuxième niveau</a:t>
            </a:r>
          </a:p>
          <a:p>
            <a:pPr lvl="2"/>
            <a:r>
              <a:rPr lang="fr-FR" altLang="en-US" smtClean="0"/>
              <a:t>Troisième niveau</a:t>
            </a:r>
          </a:p>
          <a:p>
            <a:pPr lvl="3"/>
            <a:r>
              <a:rPr lang="fr-FR" altLang="en-US" smtClean="0"/>
              <a:t>Quatrième niveau</a:t>
            </a:r>
          </a:p>
          <a:p>
            <a:pPr lvl="4"/>
            <a:r>
              <a:rPr lang="fr-FR" altLang="en-US" smtClean="0"/>
              <a:t>Cinquième niveau</a:t>
            </a:r>
            <a:endParaRPr lang="en-US" altLang="en-US" smtClean="0"/>
          </a:p>
        </p:txBody>
      </p:sp>
      <p:sp>
        <p:nvSpPr>
          <p:cNvPr id="6148"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en-US" altLang="en-US"/>
          </a:p>
        </p:txBody>
      </p:sp>
      <p:sp>
        <p:nvSpPr>
          <p:cNvPr id="614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endParaRPr lang="en-US" altLang="en-US"/>
          </a:p>
        </p:txBody>
      </p:sp>
      <p:sp>
        <p:nvSpPr>
          <p:cNvPr id="6150"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C513F061-4C58-4FB0-BE5E-BC63AB5CA37C}" type="slidenum">
              <a:rPr lang="en-US" altLang="en-US"/>
              <a:pPr>
                <a:defRPr/>
              </a:pPr>
              <a:t>‹N°›</a:t>
            </a:fld>
            <a:endParaRPr lang="en-US" altLang="en-US"/>
          </a:p>
        </p:txBody>
      </p:sp>
      <p:sp>
        <p:nvSpPr>
          <p:cNvPr id="6151"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fr-FR"/>
          </a:p>
        </p:txBody>
      </p:sp>
      <p:sp>
        <p:nvSpPr>
          <p:cNvPr id="6152"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fr-FR"/>
          </a:p>
        </p:txBody>
      </p:sp>
    </p:spTree>
  </p:cSld>
  <p:clrMap bg1="lt1" tx1="dk1" bg2="lt2" tx2="dk2" accent1="accent1" accent2="accent2" accent3="accent3" accent4="accent4" accent5="accent5" accent6="accent6" hlink="hlink" folHlink="folHlink"/>
  <p:sldLayoutIdLst>
    <p:sldLayoutId id="2147483687"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iming>
    <p:tnLst>
      <p:par>
        <p:cTn id="1" dur="indefinite" restart="never" nodeType="tmRoot"/>
      </p:par>
    </p:tnLst>
  </p:timing>
  <p:txStyles>
    <p:titleStyle>
      <a:lvl1pPr algn="l" rtl="0" eaLnBrk="1" fontAlgn="base" hangingPunct="1">
        <a:spcBef>
          <a:spcPct val="0"/>
        </a:spcBef>
        <a:spcAft>
          <a:spcPct val="0"/>
        </a:spcAft>
        <a:defRPr sz="4200">
          <a:solidFill>
            <a:schemeClr val="tx2"/>
          </a:solidFill>
          <a:latin typeface="+mj-lt"/>
          <a:ea typeface="+mj-ea"/>
          <a:cs typeface="+mj-cs"/>
        </a:defRPr>
      </a:lvl1pPr>
      <a:lvl2pPr algn="l" rtl="0" eaLnBrk="1" fontAlgn="base" hangingPunct="1">
        <a:spcBef>
          <a:spcPct val="0"/>
        </a:spcBef>
        <a:spcAft>
          <a:spcPct val="0"/>
        </a:spcAft>
        <a:defRPr sz="4200">
          <a:solidFill>
            <a:schemeClr val="tx2"/>
          </a:solidFill>
          <a:latin typeface="Garamond" pitchFamily="18" charset="0"/>
        </a:defRPr>
      </a:lvl2pPr>
      <a:lvl3pPr algn="l" rtl="0" eaLnBrk="1" fontAlgn="base" hangingPunct="1">
        <a:spcBef>
          <a:spcPct val="0"/>
        </a:spcBef>
        <a:spcAft>
          <a:spcPct val="0"/>
        </a:spcAft>
        <a:defRPr sz="4200">
          <a:solidFill>
            <a:schemeClr val="tx2"/>
          </a:solidFill>
          <a:latin typeface="Garamond" pitchFamily="18" charset="0"/>
        </a:defRPr>
      </a:lvl3pPr>
      <a:lvl4pPr algn="l" rtl="0" eaLnBrk="1" fontAlgn="base" hangingPunct="1">
        <a:spcBef>
          <a:spcPct val="0"/>
        </a:spcBef>
        <a:spcAft>
          <a:spcPct val="0"/>
        </a:spcAft>
        <a:defRPr sz="4200">
          <a:solidFill>
            <a:schemeClr val="tx2"/>
          </a:solidFill>
          <a:latin typeface="Garamond" pitchFamily="18" charset="0"/>
        </a:defRPr>
      </a:lvl4pPr>
      <a:lvl5pPr algn="l" rtl="0" eaLnBrk="1" fontAlgn="base" hangingPunct="1">
        <a:spcBef>
          <a:spcPct val="0"/>
        </a:spcBef>
        <a:spcAft>
          <a:spcPct val="0"/>
        </a:spcAft>
        <a:defRPr sz="4200">
          <a:solidFill>
            <a:schemeClr val="tx2"/>
          </a:solidFill>
          <a:latin typeface="Garamond" pitchFamily="18" charset="0"/>
        </a:defRPr>
      </a:lvl5pPr>
      <a:lvl6pPr marL="457200" algn="l" rtl="0" eaLnBrk="1" fontAlgn="base" hangingPunct="1">
        <a:spcBef>
          <a:spcPct val="0"/>
        </a:spcBef>
        <a:spcAft>
          <a:spcPct val="0"/>
        </a:spcAft>
        <a:defRPr sz="4200">
          <a:solidFill>
            <a:schemeClr val="tx2"/>
          </a:solidFill>
          <a:latin typeface="Garamond" pitchFamily="18" charset="0"/>
        </a:defRPr>
      </a:lvl6pPr>
      <a:lvl7pPr marL="914400" algn="l" rtl="0" eaLnBrk="1" fontAlgn="base" hangingPunct="1">
        <a:spcBef>
          <a:spcPct val="0"/>
        </a:spcBef>
        <a:spcAft>
          <a:spcPct val="0"/>
        </a:spcAft>
        <a:defRPr sz="4200">
          <a:solidFill>
            <a:schemeClr val="tx2"/>
          </a:solidFill>
          <a:latin typeface="Garamond" pitchFamily="18" charset="0"/>
        </a:defRPr>
      </a:lvl7pPr>
      <a:lvl8pPr marL="1371600" algn="l" rtl="0" eaLnBrk="1" fontAlgn="base" hangingPunct="1">
        <a:spcBef>
          <a:spcPct val="0"/>
        </a:spcBef>
        <a:spcAft>
          <a:spcPct val="0"/>
        </a:spcAft>
        <a:defRPr sz="4200">
          <a:solidFill>
            <a:schemeClr val="tx2"/>
          </a:solidFill>
          <a:latin typeface="Garamond" pitchFamily="18" charset="0"/>
        </a:defRPr>
      </a:lvl8pPr>
      <a:lvl9pPr marL="1828800" algn="l" rtl="0" eaLnBrk="1" fontAlgn="base" hangingPunct="1">
        <a:spcBef>
          <a:spcPct val="0"/>
        </a:spcBef>
        <a:spcAft>
          <a:spcPct val="0"/>
        </a:spcAft>
        <a:defRPr sz="4200">
          <a:solidFill>
            <a:schemeClr val="tx2"/>
          </a:solidFill>
          <a:latin typeface="Garamond" pitchFamily="18" charset="0"/>
        </a:defRPr>
      </a:lvl9pPr>
    </p:titleStyle>
    <p:bodyStyle>
      <a:lvl1pPr marL="342900" indent="-342900" algn="l" rtl="0" eaLnBrk="1" fontAlgn="base" hangingPunct="1">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1" fontAlgn="base" hangingPunct="1">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1" fontAlgn="base" hangingPunct="1">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1" fontAlgn="base" hangingPunct="1">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a:xfrm>
            <a:off x="251520" y="-15081"/>
            <a:ext cx="8686800" cy="1139825"/>
          </a:xfrm>
        </p:spPr>
        <p:txBody>
          <a:bodyPr/>
          <a:lstStyle/>
          <a:p>
            <a:r>
              <a:rPr lang="fr-FR" sz="3200" b="1" dirty="0" smtClean="0"/>
              <a:t>Pour </a:t>
            </a:r>
            <a:r>
              <a:rPr lang="fr-FR" sz="3200" b="1" dirty="0"/>
              <a:t>l’innovation et le partage sans frontières….</a:t>
            </a:r>
            <a:br>
              <a:rPr lang="fr-FR" sz="3200" b="1" dirty="0"/>
            </a:br>
            <a:endParaRPr lang="fr-FR" altLang="fr-FR" sz="3200" b="1" dirty="0" smtClean="0">
              <a:latin typeface="Comic Sans MS" pitchFamily="66" charset="0"/>
            </a:endParaRPr>
          </a:p>
        </p:txBody>
      </p:sp>
      <p:sp>
        <p:nvSpPr>
          <p:cNvPr id="3077" name="Line 69"/>
          <p:cNvSpPr>
            <a:spLocks noChangeShapeType="1"/>
          </p:cNvSpPr>
          <p:nvPr/>
        </p:nvSpPr>
        <p:spPr bwMode="auto">
          <a:xfrm>
            <a:off x="451048" y="6525344"/>
            <a:ext cx="8153400" cy="0"/>
          </a:xfrm>
          <a:prstGeom prst="line">
            <a:avLst/>
          </a:prstGeom>
          <a:noFill/>
          <a:ln w="50800">
            <a:solidFill>
              <a:srgbClr val="FFCC00"/>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 name="Espace réservé du texte 1"/>
          <p:cNvSpPr>
            <a:spLocks noGrp="1"/>
          </p:cNvSpPr>
          <p:nvPr>
            <p:ph type="body" sz="half" idx="2"/>
          </p:nvPr>
        </p:nvSpPr>
        <p:spPr>
          <a:xfrm>
            <a:off x="289792" y="4126363"/>
            <a:ext cx="8602688" cy="1246853"/>
          </a:xfrm>
        </p:spPr>
        <p:txBody>
          <a:bodyPr/>
          <a:lstStyle/>
          <a:p>
            <a:r>
              <a:rPr lang="fr-FR" sz="1400" dirty="0" smtClean="0"/>
              <a:t>La </a:t>
            </a:r>
            <a:r>
              <a:rPr lang="fr-FR" sz="1400" dirty="0"/>
              <a:t>démarche « Créativité et Territoires </a:t>
            </a:r>
            <a:r>
              <a:rPr lang="fr-FR" sz="1400" dirty="0" smtClean="0"/>
              <a:t>»</a:t>
            </a:r>
            <a:r>
              <a:rPr lang="fr-FR" sz="1400" dirty="0"/>
              <a:t> </a:t>
            </a:r>
            <a:r>
              <a:rPr lang="fr-FR" sz="1400" dirty="0" smtClean="0"/>
              <a:t>, un retour d’expérience,..</a:t>
            </a:r>
            <a:endParaRPr lang="fr-FR" sz="1400" dirty="0"/>
          </a:p>
          <a:p>
            <a:r>
              <a:rPr lang="fr-FR" sz="1400" dirty="0" smtClean="0"/>
              <a:t>Proposition d’étendre à la « région </a:t>
            </a:r>
            <a:r>
              <a:rPr lang="fr-FR" sz="1400" dirty="0"/>
              <a:t>Ile de </a:t>
            </a:r>
            <a:r>
              <a:rPr lang="fr-FR" sz="1400" dirty="0" smtClean="0"/>
              <a:t>France »</a:t>
            </a:r>
            <a:r>
              <a:rPr lang="fr-FR" sz="1400" dirty="0"/>
              <a:t>  </a:t>
            </a:r>
            <a:r>
              <a:rPr lang="fr-FR" sz="1400" dirty="0" smtClean="0"/>
              <a:t>(fonctionnement et coordination)</a:t>
            </a:r>
            <a:r>
              <a:rPr lang="fr-FR" sz="1400" dirty="0"/>
              <a:t> </a:t>
            </a:r>
            <a:endParaRPr lang="fr-FR" sz="1400" dirty="0" smtClean="0"/>
          </a:p>
          <a:p>
            <a:r>
              <a:rPr lang="fr-FR" sz="1400" dirty="0" smtClean="0"/>
              <a:t>Mise en œuvre de  synergies entre les initiatives d’autres régions</a:t>
            </a:r>
          </a:p>
          <a:p>
            <a:r>
              <a:rPr lang="fr-FR" sz="1400" dirty="0" smtClean="0"/>
              <a:t>Un </a:t>
            </a:r>
            <a:r>
              <a:rPr lang="fr-FR" sz="1400" dirty="0"/>
              <a:t>pot de l'amitié et lien avec la soirée </a:t>
            </a:r>
            <a:r>
              <a:rPr lang="fr-FR" sz="1400" b="1" dirty="0" err="1"/>
              <a:t>Rézotage</a:t>
            </a:r>
            <a:r>
              <a:rPr lang="fr-FR" sz="1400" b="1" dirty="0"/>
              <a:t> et Papotage</a:t>
            </a:r>
            <a:r>
              <a:rPr lang="fr-FR" sz="1400" dirty="0"/>
              <a:t> </a:t>
            </a:r>
            <a:r>
              <a:rPr lang="fr-FR" sz="1400" dirty="0" smtClean="0"/>
              <a:t>à partir de 18h30</a:t>
            </a:r>
            <a:endParaRPr lang="fr-FR" sz="1400" dirty="0"/>
          </a:p>
        </p:txBody>
      </p:sp>
      <p:sp>
        <p:nvSpPr>
          <p:cNvPr id="3" name="Rectangle 2"/>
          <p:cNvSpPr/>
          <p:nvPr/>
        </p:nvSpPr>
        <p:spPr>
          <a:xfrm>
            <a:off x="1691680" y="2215778"/>
            <a:ext cx="5256584" cy="1200329"/>
          </a:xfrm>
          <a:prstGeom prst="rect">
            <a:avLst/>
          </a:prstGeom>
        </p:spPr>
        <p:txBody>
          <a:bodyPr wrap="square">
            <a:spAutoFit/>
          </a:bodyPr>
          <a:lstStyle/>
          <a:p>
            <a:pPr algn="ctr"/>
            <a:r>
              <a:rPr lang="fr-FR" sz="2000" b="1" dirty="0" smtClean="0"/>
              <a:t>Le prochain rendez-vous des territoires ! </a:t>
            </a:r>
          </a:p>
          <a:p>
            <a:pPr algn="ctr"/>
            <a:r>
              <a:rPr lang="fr-FR" sz="2000" dirty="0" smtClean="0"/>
              <a:t>-:-:-:-:-:-:-:-</a:t>
            </a:r>
          </a:p>
          <a:p>
            <a:pPr algn="ctr"/>
            <a:r>
              <a:rPr lang="fr-FR" sz="1600" dirty="0" smtClean="0"/>
              <a:t>24 </a:t>
            </a:r>
            <a:r>
              <a:rPr lang="fr-FR" sz="1600" dirty="0"/>
              <a:t>janvier </a:t>
            </a:r>
            <a:r>
              <a:rPr lang="fr-FR" sz="1600" dirty="0" smtClean="0"/>
              <a:t>2017 de  14h à 18 h</a:t>
            </a:r>
          </a:p>
          <a:p>
            <a:pPr algn="ctr"/>
            <a:r>
              <a:rPr lang="fr-FR" sz="1600" dirty="0" smtClean="0"/>
              <a:t>La </a:t>
            </a:r>
            <a:r>
              <a:rPr lang="fr-FR" sz="1600" dirty="0"/>
              <a:t>Maison des Acteurs du Paris </a:t>
            </a:r>
            <a:r>
              <a:rPr lang="fr-FR" sz="1600" dirty="0" smtClean="0"/>
              <a:t>Durable</a:t>
            </a:r>
          </a:p>
        </p:txBody>
      </p:sp>
      <p:pic>
        <p:nvPicPr>
          <p:cNvPr id="3124" name="Picture 52" descr="Afficher l'image d'origine"/>
          <p:cNvPicPr>
            <a:picLocks noChangeAspect="1" noChangeArrowheads="1"/>
          </p:cNvPicPr>
          <p:nvPr/>
        </p:nvPicPr>
        <p:blipFill rotWithShape="1">
          <a:blip r:embed="rId3">
            <a:extLst>
              <a:ext uri="{28A0092B-C50C-407E-A947-70E740481C1C}">
                <a14:useLocalDpi xmlns:a14="http://schemas.microsoft.com/office/drawing/2010/main" val="0"/>
              </a:ext>
            </a:extLst>
          </a:blip>
          <a:srcRect b="17948"/>
          <a:stretch/>
        </p:blipFill>
        <p:spPr bwMode="auto">
          <a:xfrm>
            <a:off x="611560" y="5374971"/>
            <a:ext cx="4703166" cy="961018"/>
          </a:xfrm>
          <a:prstGeom prst="rect">
            <a:avLst/>
          </a:prstGeom>
          <a:noFill/>
          <a:extLst>
            <a:ext uri="{909E8E84-426E-40DD-AFC4-6F175D3DCCD1}">
              <a14:hiddenFill xmlns:a14="http://schemas.microsoft.com/office/drawing/2010/main">
                <a:solidFill>
                  <a:srgbClr val="FFFFFF"/>
                </a:solidFill>
              </a14:hiddenFill>
            </a:ext>
          </a:extLst>
        </p:spPr>
      </p:pic>
      <p:pic>
        <p:nvPicPr>
          <p:cNvPr id="3128" name="Picture 56" descr="Afficher l'image d'origin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04734" y="2828835"/>
            <a:ext cx="2371721" cy="57630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6527085"/>
            <a:ext cx="9144000" cy="307777"/>
          </a:xfrm>
          <a:prstGeom prst="rect">
            <a:avLst/>
          </a:prstGeom>
        </p:spPr>
        <p:txBody>
          <a:bodyPr wrap="square">
            <a:spAutoFit/>
          </a:bodyPr>
          <a:lstStyle/>
          <a:p>
            <a:pPr algn="ctr"/>
            <a:r>
              <a:rPr lang="fr-FR" sz="1400" dirty="0" smtClean="0"/>
              <a:t>La Maison des Acteurs du Paris Durable 21 rue des Blancs Manteaux 75004 PARIS </a:t>
            </a:r>
            <a:r>
              <a:rPr lang="fr-FR" sz="1000" dirty="0" smtClean="0"/>
              <a:t>( Métro Hotel de Ville )</a:t>
            </a:r>
            <a:endParaRPr lang="fr-FR" sz="1000" dirty="0"/>
          </a:p>
        </p:txBody>
      </p:sp>
      <p:sp>
        <p:nvSpPr>
          <p:cNvPr id="5" name="Rectangle 4"/>
          <p:cNvSpPr/>
          <p:nvPr/>
        </p:nvSpPr>
        <p:spPr>
          <a:xfrm>
            <a:off x="251520" y="620688"/>
            <a:ext cx="8640960" cy="1384995"/>
          </a:xfrm>
          <a:prstGeom prst="rect">
            <a:avLst/>
          </a:prstGeom>
        </p:spPr>
        <p:txBody>
          <a:bodyPr wrap="square">
            <a:spAutoFit/>
          </a:bodyPr>
          <a:lstStyle/>
          <a:p>
            <a:r>
              <a:rPr lang="fr-FR" sz="1200" i="1" dirty="0" smtClean="0"/>
              <a:t>Le </a:t>
            </a:r>
            <a:r>
              <a:rPr lang="fr-FR" sz="1200" i="1" dirty="0"/>
              <a:t>réseau "Créativité et Territoires" s'est développé au niveau national (Mulhouse, Aix, Bordeaux, Nantes, région Centre, Tours.....), au niveau européen (Bilbao, Bruxelles...), au niveau international (La Fayette...) invitant aujourd’hui à réfléchir sur l’organisation de ce changement d’échelle. Il est important, désormais, de mettre en place des groupes régionaux, autonomes, permettant de réunir les bonnes volontés locales, de mieux partager les expériences et faire connaître les initiatives. Des rencontres ont déjà eu lieu en Ile-de-France, informelles, qui ont permis d’identifier des acteurs engagés. Il est peut-être temps de leur proposer la constitution d’un groupe régional, pour se rencontrer, certes, mais aussi pour peser et agir dans un contexte toujours difficile pour les acteurs de bonne volonté</a:t>
            </a:r>
            <a:r>
              <a:rPr lang="fr-FR" sz="1200" i="1" dirty="0" smtClean="0"/>
              <a:t>. Jacky Daniel et Céline Nauleau</a:t>
            </a:r>
            <a:endParaRPr lang="fr-FR" sz="1200" i="1" dirty="0"/>
          </a:p>
        </p:txBody>
      </p:sp>
      <p:pic>
        <p:nvPicPr>
          <p:cNvPr id="3132" name="Picture 60" descr="Afficher l'image d'origine"/>
          <p:cNvPicPr>
            <a:picLocks noChangeAspect="1" noChangeArrowheads="1"/>
          </p:cNvPicPr>
          <p:nvPr/>
        </p:nvPicPr>
        <p:blipFill rotWithShape="1">
          <a:blip r:embed="rId5">
            <a:extLst>
              <a:ext uri="{28A0092B-C50C-407E-A947-70E740481C1C}">
                <a14:useLocalDpi xmlns:a14="http://schemas.microsoft.com/office/drawing/2010/main" val="0"/>
              </a:ext>
            </a:extLst>
          </a:blip>
          <a:srcRect t="23451" b="34067"/>
          <a:stretch/>
        </p:blipFill>
        <p:spPr bwMode="auto">
          <a:xfrm>
            <a:off x="5855792" y="5597891"/>
            <a:ext cx="2314575" cy="499730"/>
          </a:xfrm>
          <a:prstGeom prst="rect">
            <a:avLst/>
          </a:prstGeom>
          <a:noFill/>
          <a:extLst>
            <a:ext uri="{909E8E84-426E-40DD-AFC4-6F175D3DCCD1}">
              <a14:hiddenFill xmlns:a14="http://schemas.microsoft.com/office/drawing/2010/main">
                <a:solidFill>
                  <a:srgbClr val="FFFFFF"/>
                </a:solidFill>
              </a14:hiddenFill>
            </a:ext>
          </a:extLst>
        </p:spPr>
      </p:pic>
      <p:pic>
        <p:nvPicPr>
          <p:cNvPr id="3134" name="Picture 62" descr="Afficher l'image d'origine"/>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730159" y="3429000"/>
            <a:ext cx="1683681" cy="592120"/>
          </a:xfrm>
          <a:prstGeom prst="rect">
            <a:avLst/>
          </a:prstGeom>
          <a:noFill/>
          <a:extLst>
            <a:ext uri="{909E8E84-426E-40DD-AFC4-6F175D3DCCD1}">
              <a14:hiddenFill xmlns:a14="http://schemas.microsoft.com/office/drawing/2010/main">
                <a:solidFill>
                  <a:srgbClr val="FFFFFF"/>
                </a:solidFill>
              </a14:hiddenFill>
            </a:ext>
          </a:extLst>
        </p:spPr>
      </p:pic>
      <p:pic>
        <p:nvPicPr>
          <p:cNvPr id="3138" name="Picture 66" descr="Afficher l'image d'origine"/>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3864" b="33307"/>
          <a:stretch/>
        </p:blipFill>
        <p:spPr bwMode="auto">
          <a:xfrm>
            <a:off x="611560" y="2828835"/>
            <a:ext cx="1872208" cy="6001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rix de présence de l’étudiant">
  <a:themeElements>
    <a:clrScheme name="StdAttAwd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fontScheme name="StdAttAwd">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dAttAwd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StdAttAwd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StdAttAwd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StdAttAwd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StdAttAwd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StdAttAwd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StdAttAwd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StdAttAwd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StdAttAwd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Prix de présence de l’étudiant</Template>
  <TotalTime>47</TotalTime>
  <Words>202</Words>
  <Application>Microsoft Office PowerPoint</Application>
  <PresentationFormat>Affichage à l'écran (4:3)</PresentationFormat>
  <Paragraphs>12</Paragraphs>
  <Slides>1</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vt:i4>
      </vt:variant>
    </vt:vector>
  </HeadingPairs>
  <TitlesOfParts>
    <vt:vector size="8" baseType="lpstr">
      <vt:lpstr>Arial</vt:lpstr>
      <vt:lpstr>Garamond</vt:lpstr>
      <vt:lpstr>Wingdings</vt:lpstr>
      <vt:lpstr>Calibri</vt:lpstr>
      <vt:lpstr>Comic Sans MS</vt:lpstr>
      <vt:lpstr>Times New Roman</vt:lpstr>
      <vt:lpstr>Prix de présence de l’étudiant</vt:lpstr>
      <vt:lpstr>Pour l’innovation et le partage sans frontières….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Pour l’innovation et le partage sans frontières….</dc:title>
  <dc:creator>ALAIN CHATENET</dc:creator>
  <cp:lastModifiedBy>ALAIN CHATENET</cp:lastModifiedBy>
  <cp:revision>3</cp:revision>
  <dcterms:created xsi:type="dcterms:W3CDTF">2016-12-14T22:40:38Z</dcterms:created>
  <dcterms:modified xsi:type="dcterms:W3CDTF">2016-12-14T23:28:21Z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TC010170721036</vt:lpwstr>
  </property>
</Properties>
</file>